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  <p:sldMasterId id="2147483941" r:id="rId2"/>
    <p:sldMasterId id="2147483989" r:id="rId3"/>
    <p:sldMasterId id="2147484001" r:id="rId4"/>
  </p:sldMasterIdLst>
  <p:sldIdLst>
    <p:sldId id="310" r:id="rId5"/>
    <p:sldId id="315" r:id="rId6"/>
    <p:sldId id="317" r:id="rId7"/>
    <p:sldId id="330" r:id="rId8"/>
    <p:sldId id="316" r:id="rId9"/>
    <p:sldId id="319" r:id="rId10"/>
    <p:sldId id="333" r:id="rId11"/>
    <p:sldId id="334" r:id="rId12"/>
    <p:sldId id="325" r:id="rId13"/>
    <p:sldId id="313" r:id="rId14"/>
    <p:sldId id="327" r:id="rId15"/>
    <p:sldId id="329" r:id="rId16"/>
    <p:sldId id="322" r:id="rId17"/>
    <p:sldId id="257" r:id="rId18"/>
    <p:sldId id="307" r:id="rId19"/>
    <p:sldId id="335" r:id="rId20"/>
    <p:sldId id="323" r:id="rId21"/>
    <p:sldId id="308" r:id="rId22"/>
    <p:sldId id="269" r:id="rId23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99FF66"/>
    <a:srgbClr val="FF66FF"/>
    <a:srgbClr val="FFCCCC"/>
    <a:srgbClr val="C0C0C0"/>
    <a:srgbClr val="F7AD6F"/>
    <a:srgbClr val="666633"/>
    <a:srgbClr val="FF9900"/>
    <a:srgbClr val="FF5050"/>
    <a:srgbClr val="2BF0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65" autoAdjust="0"/>
    <p:restoredTop sz="94660"/>
  </p:normalViewPr>
  <p:slideViewPr>
    <p:cSldViewPr snapToGrid="0">
      <p:cViewPr varScale="1">
        <p:scale>
          <a:sx n="93" d="100"/>
          <a:sy n="93" d="100"/>
        </p:scale>
        <p:origin x="8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4846D-8A25-4344-BC12-87B47BF68605}" type="datetimeFigureOut">
              <a:rPr lang="ru-RU" smtClean="0"/>
              <a:t>30.07.2021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DF7FA-7B47-4EF8-9777-04F429C44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091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4846D-8A25-4344-BC12-87B47BF68605}" type="datetimeFigureOut">
              <a:rPr lang="ru-RU" smtClean="0"/>
              <a:t>30.07.2021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DF7FA-7B47-4EF8-9777-04F429C44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285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4846D-8A25-4344-BC12-87B47BF68605}" type="datetimeFigureOut">
              <a:rPr lang="ru-RU" smtClean="0"/>
              <a:t>30.07.2021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DF7FA-7B47-4EF8-9777-04F429C44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466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38400" y="3159761"/>
            <a:ext cx="6096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solidFill>
                  <a:srgbClr val="244C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600" dirty="0">
              <a:solidFill>
                <a:srgbClr val="244C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6320" y="1219200"/>
            <a:ext cx="100584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44800" y="3375491"/>
            <a:ext cx="82296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DDAF-BDE9-42FA-B541-9409DE13BF71}" type="datetimeFigureOut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30.07.2021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0AAA6F-CC25-498D-8234-1E834B8AC225}" type="slidenum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‹#›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990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DDAF-BDE9-42FA-B541-9409DE13BF71}" type="datetimeFigureOut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30.07.2021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0AAA6F-CC25-498D-8234-1E834B8AC225}" type="slidenum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‹#›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594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689600" y="4074498"/>
            <a:ext cx="6096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solidFill>
                  <a:srgbClr val="244C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600" dirty="0">
              <a:solidFill>
                <a:srgbClr val="244C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0" y="4267368"/>
            <a:ext cx="49784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DDAF-BDE9-42FA-B541-9409DE13BF71}" type="datetimeFigureOut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30.07.2021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0AAA6F-CC25-498D-8234-1E834B8AC225}" type="slidenum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‹#›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0" y="1905000"/>
            <a:ext cx="804672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712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DDAF-BDE9-42FA-B541-9409DE13BF71}" type="datetimeFigureOut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30.07.2021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0AAA6F-CC25-498D-8234-1E834B8AC225}" type="slidenum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‹#›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792224" y="658368"/>
            <a:ext cx="4364736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6705600" y="658369"/>
            <a:ext cx="4364736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9431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8160" y="661976"/>
            <a:ext cx="4364736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2224" y="1371600"/>
            <a:ext cx="43688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05600" y="661976"/>
            <a:ext cx="4364736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05600" y="1371600"/>
            <a:ext cx="4364736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408853" y="520192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solidFill>
                  <a:srgbClr val="244C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000" dirty="0">
              <a:solidFill>
                <a:srgbClr val="244C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73707" y="520192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solidFill>
                  <a:srgbClr val="244C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000" dirty="0">
              <a:solidFill>
                <a:srgbClr val="244C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DDAF-BDE9-42FA-B541-9409DE13BF71}" type="datetimeFigureOut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30.07.2021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0AAA6F-CC25-498D-8234-1E834B8AC225}" type="slidenum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‹#›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5189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DDAF-BDE9-42FA-B541-9409DE13BF71}" type="datetimeFigureOut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30.07.2021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0AAA6F-CC25-498D-8234-1E834B8AC225}" type="slidenum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‹#›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5272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DDAF-BDE9-42FA-B541-9409DE13BF71}" type="datetimeFigureOut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30.07.2021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0AAA6F-CC25-498D-8234-1E834B8AC225}" type="slidenum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‹#›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8821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105227" y="1774588"/>
            <a:ext cx="6096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solidFill>
                  <a:srgbClr val="244C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8000" dirty="0">
              <a:solidFill>
                <a:srgbClr val="244C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685801"/>
            <a:ext cx="57912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0" y="685801"/>
            <a:ext cx="34544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DDAF-BDE9-42FA-B541-9409DE13BF71}" type="datetimeFigureOut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30.07.2021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0AAA6F-CC25-498D-8234-1E834B8AC225}" type="slidenum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‹#›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340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4846D-8A25-4344-BC12-87B47BF68605}" type="datetimeFigureOut">
              <a:rPr lang="ru-RU" smtClean="0"/>
              <a:t>30.07.2021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DF7FA-7B47-4EF8-9777-04F429C44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9065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25600" y="612776"/>
            <a:ext cx="89408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00" y="3453047"/>
            <a:ext cx="67056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47136" y="3331464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solidFill>
                  <a:srgbClr val="244C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000" dirty="0">
              <a:solidFill>
                <a:srgbClr val="244C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DDAF-BDE9-42FA-B541-9409DE13BF71}" type="datetimeFigureOut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30.07.2021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0AAA6F-CC25-498D-8234-1E834B8AC225}" type="slidenum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‹#›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6583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4800" y="685802"/>
            <a:ext cx="77216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DDAF-BDE9-42FA-B541-9409DE13BF71}" type="datetimeFigureOut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30.07.2021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AAA6F-CC25-498D-8234-1E834B8AC225}" type="slidenum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‹#›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0072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2800" y="609601"/>
            <a:ext cx="28448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0800" y="685801"/>
            <a:ext cx="67056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DDAF-BDE9-42FA-B541-9409DE13BF71}" type="datetimeFigureOut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30.07.2021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AAA6F-CC25-498D-8234-1E834B8AC225}" type="slidenum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‹#›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6906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38400" y="3159761"/>
            <a:ext cx="6096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solidFill>
                  <a:srgbClr val="244C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600" dirty="0">
              <a:solidFill>
                <a:srgbClr val="244C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6320" y="1219200"/>
            <a:ext cx="100584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44800" y="3375491"/>
            <a:ext cx="82296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DDAF-BDE9-42FA-B541-9409DE13BF71}" type="datetimeFigureOut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30.07.2021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0AAA6F-CC25-498D-8234-1E834B8AC225}" type="slidenum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‹#›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2529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DDAF-BDE9-42FA-B541-9409DE13BF71}" type="datetimeFigureOut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30.07.2021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0AAA6F-CC25-498D-8234-1E834B8AC225}" type="slidenum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‹#›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3167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689600" y="4074498"/>
            <a:ext cx="6096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solidFill>
                  <a:srgbClr val="244C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600" dirty="0">
              <a:solidFill>
                <a:srgbClr val="244C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0" y="4267368"/>
            <a:ext cx="49784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DDAF-BDE9-42FA-B541-9409DE13BF71}" type="datetimeFigureOut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30.07.2021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0AAA6F-CC25-498D-8234-1E834B8AC225}" type="slidenum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‹#›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0" y="1905000"/>
            <a:ext cx="804672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4844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DDAF-BDE9-42FA-B541-9409DE13BF71}" type="datetimeFigureOut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30.07.2021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0AAA6F-CC25-498D-8234-1E834B8AC225}" type="slidenum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‹#›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792224" y="658368"/>
            <a:ext cx="4364736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6705600" y="658369"/>
            <a:ext cx="4364736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4954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8160" y="661976"/>
            <a:ext cx="4364736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2224" y="1371600"/>
            <a:ext cx="43688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05600" y="661976"/>
            <a:ext cx="4364736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05600" y="1371600"/>
            <a:ext cx="4364736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408853" y="520192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solidFill>
                  <a:srgbClr val="244C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000" dirty="0">
              <a:solidFill>
                <a:srgbClr val="244C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73707" y="520192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solidFill>
                  <a:srgbClr val="244C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000" dirty="0">
              <a:solidFill>
                <a:srgbClr val="244C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DDAF-BDE9-42FA-B541-9409DE13BF71}" type="datetimeFigureOut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30.07.2021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0AAA6F-CC25-498D-8234-1E834B8AC225}" type="slidenum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‹#›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9493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DDAF-BDE9-42FA-B541-9409DE13BF71}" type="datetimeFigureOut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30.07.2021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0AAA6F-CC25-498D-8234-1E834B8AC225}" type="slidenum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‹#›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8707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DDAF-BDE9-42FA-B541-9409DE13BF71}" type="datetimeFigureOut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30.07.2021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0AAA6F-CC25-498D-8234-1E834B8AC225}" type="slidenum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‹#›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589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4846D-8A25-4344-BC12-87B47BF68605}" type="datetimeFigureOut">
              <a:rPr lang="ru-RU" smtClean="0"/>
              <a:t>30.07.2021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DF7FA-7B47-4EF8-9777-04F429C44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8311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105227" y="1774588"/>
            <a:ext cx="6096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solidFill>
                  <a:srgbClr val="244C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8000" dirty="0">
              <a:solidFill>
                <a:srgbClr val="244C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685801"/>
            <a:ext cx="57912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0" y="685801"/>
            <a:ext cx="34544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DDAF-BDE9-42FA-B541-9409DE13BF71}" type="datetimeFigureOut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30.07.2021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0AAA6F-CC25-498D-8234-1E834B8AC225}" type="slidenum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‹#›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7668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25600" y="612776"/>
            <a:ext cx="89408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00" y="3453047"/>
            <a:ext cx="67056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47136" y="3331464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solidFill>
                  <a:srgbClr val="244C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000" dirty="0">
              <a:solidFill>
                <a:srgbClr val="244C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DDAF-BDE9-42FA-B541-9409DE13BF71}" type="datetimeFigureOut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30.07.2021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0AAA6F-CC25-498D-8234-1E834B8AC225}" type="slidenum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‹#›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6819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4800" y="685802"/>
            <a:ext cx="77216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DDAF-BDE9-42FA-B541-9409DE13BF71}" type="datetimeFigureOut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30.07.2021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AAA6F-CC25-498D-8234-1E834B8AC225}" type="slidenum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‹#›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2163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2800" y="609601"/>
            <a:ext cx="28448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0800" y="685801"/>
            <a:ext cx="67056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DDAF-BDE9-42FA-B541-9409DE13BF71}" type="datetimeFigureOut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30.07.2021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AAA6F-CC25-498D-8234-1E834B8AC225}" type="slidenum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‹#›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129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4846D-8A25-4344-BC12-87B47BF68605}" type="datetimeFigureOut">
              <a:rPr lang="ru-RU" smtClean="0"/>
              <a:t>30.07.2021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DF7FA-7B47-4EF8-9777-04F429C44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4698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4846D-8A25-4344-BC12-87B47BF68605}" type="datetimeFigureOut">
              <a:rPr lang="ru-RU" smtClean="0"/>
              <a:t>30.07.2021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DF7FA-7B47-4EF8-9777-04F429C44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0988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4846D-8A25-4344-BC12-87B47BF68605}" type="datetimeFigureOut">
              <a:rPr lang="ru-RU" smtClean="0"/>
              <a:t>30.07.2021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DF7FA-7B47-4EF8-9777-04F429C44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896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4846D-8A25-4344-BC12-87B47BF68605}" type="datetimeFigureOut">
              <a:rPr lang="ru-RU" smtClean="0"/>
              <a:t>30.07.2021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DF7FA-7B47-4EF8-9777-04F429C44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8232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4846D-8A25-4344-BC12-87B47BF68605}" type="datetimeFigureOut">
              <a:rPr lang="ru-RU" smtClean="0"/>
              <a:t>30.07.2021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DF7FA-7B47-4EF8-9777-04F429C44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3125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4846D-8A25-4344-BC12-87B47BF68605}" type="datetimeFigureOut">
              <a:rPr lang="ru-RU" smtClean="0"/>
              <a:t>30.07.2021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DF7FA-7B47-4EF8-9777-04F429C44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024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4846D-8A25-4344-BC12-87B47BF68605}" type="datetimeFigureOut">
              <a:rPr lang="ru-RU" smtClean="0"/>
              <a:t>30.07.2021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DF7FA-7B47-4EF8-9777-04F429C44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680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4846D-8A25-4344-BC12-87B47BF68605}" type="datetimeFigureOut">
              <a:rPr lang="ru-RU" smtClean="0"/>
              <a:t>30.07.2021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DF7FA-7B47-4EF8-9777-04F429C44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0525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4846D-8A25-4344-BC12-87B47BF68605}" type="datetimeFigureOut">
              <a:rPr lang="ru-RU" smtClean="0"/>
              <a:t>30.07.2021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DF7FA-7B47-4EF8-9777-04F429C44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1655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4846D-8A25-4344-BC12-87B47BF68605}" type="datetimeFigureOut">
              <a:rPr lang="ru-RU" smtClean="0"/>
              <a:t>30.07.2021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DF7FA-7B47-4EF8-9777-04F429C44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8011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4846D-8A25-4344-BC12-87B47BF68605}" type="datetimeFigureOut">
              <a:rPr lang="ru-RU" smtClean="0"/>
              <a:t>30.07.2021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DF7FA-7B47-4EF8-9777-04F429C44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572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4846D-8A25-4344-BC12-87B47BF68605}" type="datetimeFigureOut">
              <a:rPr lang="ru-RU" smtClean="0"/>
              <a:t>30.07.2021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DF7FA-7B47-4EF8-9777-04F429C44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48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4846D-8A25-4344-BC12-87B47BF68605}" type="datetimeFigureOut">
              <a:rPr lang="ru-RU" smtClean="0"/>
              <a:t>30.07.2021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DF7FA-7B47-4EF8-9777-04F429C4477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943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4846D-8A25-4344-BC12-87B47BF68605}" type="datetimeFigureOut">
              <a:rPr lang="ru-RU" smtClean="0"/>
              <a:t>30.07.2021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DF7FA-7B47-4EF8-9777-04F429C4477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900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4846D-8A25-4344-BC12-87B47BF68605}" type="datetimeFigureOut">
              <a:rPr lang="ru-RU" smtClean="0"/>
              <a:t>30.07.2021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DF7FA-7B47-4EF8-9777-04F429C44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885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4846D-8A25-4344-BC12-87B47BF68605}" type="datetimeFigureOut">
              <a:rPr lang="ru-RU" smtClean="0"/>
              <a:t>30.07.2021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DF7FA-7B47-4EF8-9777-04F429C44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10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4846D-8A25-4344-BC12-87B47BF68605}" type="datetimeFigureOut">
              <a:rPr lang="ru-RU" smtClean="0"/>
              <a:t>30.07.2021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DF7FA-7B47-4EF8-9777-04F429C44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962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0A4846D-8A25-4344-BC12-87B47BF68605}" type="datetimeFigureOut">
              <a:rPr lang="ru-RU" smtClean="0"/>
              <a:t>30.07.2021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DF7FA-7B47-4EF8-9777-04F429C44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500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244C24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 rot="19724275">
            <a:off x="1830961" y="1038441"/>
            <a:ext cx="965416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244C24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17656910">
            <a:off x="557464" y="419133"/>
            <a:ext cx="5538472" cy="5973945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244C24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9724275">
            <a:off x="4370607" y="116855"/>
            <a:ext cx="8639149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244C24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6320" y="4876800"/>
            <a:ext cx="100584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4800" y="685802"/>
            <a:ext cx="8128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5473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580FDDAF-BDE9-42FA-B541-9409DE13BF71}" type="datetimeFigureOut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30.07.2021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80" y="6154739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280" y="5842000"/>
            <a:ext cx="28448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F0AAA6F-CC25-498D-8234-1E834B8AC225}" type="slidenum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‹#›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9672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244C24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 rot="19724275">
            <a:off x="1830961" y="1038441"/>
            <a:ext cx="965416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244C24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17656910">
            <a:off x="557464" y="419133"/>
            <a:ext cx="5538472" cy="5973945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244C24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9724275">
            <a:off x="4370607" y="116855"/>
            <a:ext cx="8639149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244C24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6320" y="4876800"/>
            <a:ext cx="100584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4800" y="685802"/>
            <a:ext cx="8128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5473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580FDDAF-BDE9-42FA-B541-9409DE13BF71}" type="datetimeFigureOut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30.07.2021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80" y="6154739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280" y="5842000"/>
            <a:ext cx="28448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F0AAA6F-CC25-498D-8234-1E834B8AC225}" type="slidenum">
              <a:rPr lang="ru-RU" smtClean="0">
                <a:solidFill>
                  <a:srgbClr val="244C24">
                    <a:alpha val="60000"/>
                  </a:srgbClr>
                </a:solidFill>
              </a:rPr>
              <a:pPr/>
              <a:t>‹#›</a:t>
            </a:fld>
            <a:endParaRPr lang="ru-RU">
              <a:solidFill>
                <a:srgbClr val="244C24">
                  <a:alpha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1124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4846D-8A25-4344-BC12-87B47BF68605}" type="datetimeFigureOut">
              <a:rPr lang="ru-RU" smtClean="0"/>
              <a:t>30.07.2021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DF7FA-7B47-4EF8-9777-04F429C44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976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2" r:id="rId1"/>
    <p:sldLayoutId id="2147484003" r:id="rId2"/>
    <p:sldLayoutId id="2147484004" r:id="rId3"/>
    <p:sldLayoutId id="2147484005" r:id="rId4"/>
    <p:sldLayoutId id="2147484006" r:id="rId5"/>
    <p:sldLayoutId id="2147484007" r:id="rId6"/>
    <p:sldLayoutId id="2147484008" r:id="rId7"/>
    <p:sldLayoutId id="2147484009" r:id="rId8"/>
    <p:sldLayoutId id="2147484010" r:id="rId9"/>
    <p:sldLayoutId id="2147484011" r:id="rId10"/>
    <p:sldLayoutId id="21474840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0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4.jpeg"/><Relationship Id="rId12" Type="http://schemas.openxmlformats.org/officeDocument/2006/relationships/image" Target="../media/image1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3.jpg"/><Relationship Id="rId11" Type="http://schemas.openxmlformats.org/officeDocument/2006/relationships/image" Target="../media/image18.png"/><Relationship Id="rId5" Type="http://schemas.openxmlformats.org/officeDocument/2006/relationships/image" Target="../media/image12.jpg"/><Relationship Id="rId10" Type="http://schemas.openxmlformats.org/officeDocument/2006/relationships/image" Target="../media/image17.jpg"/><Relationship Id="rId4" Type="http://schemas.microsoft.com/office/2007/relationships/hdphoto" Target="../media/hdphoto1.wdp"/><Relationship Id="rId9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microsoft.com/office/2007/relationships/hdphoto" Target="../media/hdphoto2.wdp"/><Relationship Id="rId7" Type="http://schemas.openxmlformats.org/officeDocument/2006/relationships/hyperlink" Target="../&#1054;&#1058;&#1050;&#1056;&#1067;&#1058;&#1067;&#1049;%20&#1059;&#1056;&#1054;&#1050;/&#1055;&#1088;&#1077;&#1079;&#1077;&#1085;&#1090;&#1072;&#1094;&#1080;&#1103;%20&#1082;%20&#1091;&#1088;&#1086;&#1082;&#1091;%20&#1088;&#1091;&#1089;&#1089;&#1082;&#1086;&#1075;&#1086;%20&#1103;&#1079;&#1099;&#1082;&#1072;%20&#1074;%205%20&#1082;&#1083;&#1072;&#1089;&#1089;&#1077;.pptx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1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93740" y="4851400"/>
            <a:ext cx="11400228" cy="914400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1. </a:t>
            </a:r>
            <a:r>
              <a:rPr lang="ru-RU" sz="2000" dirty="0">
                <a:effectLst/>
              </a:rPr>
              <a:t>Итак, в </a:t>
            </a:r>
            <a:r>
              <a:rPr lang="ru-RU" sz="2000" dirty="0" err="1">
                <a:effectLst/>
              </a:rPr>
              <a:t>VIII</a:t>
            </a:r>
            <a:r>
              <a:rPr lang="ru-RU" sz="2000" dirty="0">
                <a:effectLst/>
              </a:rPr>
              <a:t> явлении четвертого </a:t>
            </a:r>
            <a:r>
              <a:rPr lang="ru-RU" sz="2000" dirty="0" smtClean="0">
                <a:effectLst/>
              </a:rPr>
              <a:t>действия: </a:t>
            </a:r>
            <a:br>
              <a:rPr lang="ru-RU" sz="2000" dirty="0" smtClean="0">
                <a:effectLst/>
              </a:rPr>
            </a:br>
            <a:r>
              <a:rPr lang="ru-RU" sz="2000" dirty="0" smtClean="0">
                <a:effectLst/>
              </a:rPr>
              <a:t>Г-жа </a:t>
            </a:r>
            <a:r>
              <a:rPr lang="ru-RU" sz="2000" dirty="0" err="1">
                <a:effectLst/>
              </a:rPr>
              <a:t>Простакова</a:t>
            </a:r>
            <a:r>
              <a:rPr lang="ru-RU" sz="2000" dirty="0">
                <a:effectLst/>
              </a:rPr>
              <a:t> предлагает Стародуму и Правдину проэкзаменовать </a:t>
            </a:r>
            <a:r>
              <a:rPr lang="ru-RU" sz="2000" dirty="0" smtClean="0">
                <a:effectLst/>
              </a:rPr>
              <a:t>сына </a:t>
            </a:r>
            <a:r>
              <a:rPr lang="ru-RU" sz="2000" dirty="0">
                <a:effectLst/>
              </a:rPr>
              <a:t>в науках, которым «всем» обучен Митрофан. (Правдин</a:t>
            </a:r>
            <a:r>
              <a:rPr lang="ru-RU" sz="2000" dirty="0" smtClean="0">
                <a:effectLst/>
              </a:rPr>
              <a:t>)</a:t>
            </a:r>
            <a:br>
              <a:rPr lang="ru-RU" sz="2000" dirty="0" smtClean="0">
                <a:effectLst/>
              </a:rPr>
            </a:br>
            <a:r>
              <a:rPr lang="ru-RU" sz="2000" dirty="0" smtClean="0">
                <a:effectLst/>
              </a:rPr>
              <a:t> </a:t>
            </a:r>
            <a:r>
              <a:rPr lang="ru-RU" sz="2000" dirty="0">
                <a:effectLst/>
              </a:rPr>
              <a:t>«Чему ж бы, например? </a:t>
            </a:r>
            <a:r>
              <a:rPr lang="ru-RU" sz="2000" dirty="0" smtClean="0">
                <a:effectLst/>
              </a:rPr>
              <a:t>»</a:t>
            </a:r>
            <a:br>
              <a:rPr lang="ru-RU" sz="2000" dirty="0" smtClean="0">
                <a:effectLst/>
              </a:rPr>
            </a:br>
            <a:r>
              <a:rPr lang="ru-RU" sz="2000" dirty="0" smtClean="0">
                <a:effectLst/>
              </a:rPr>
              <a:t> </a:t>
            </a:r>
            <a:r>
              <a:rPr lang="ru-RU" sz="2000" dirty="0">
                <a:effectLst/>
              </a:rPr>
              <a:t>- (Митрофан) «Вот, грамматике» . - «Вижу. Это грамматика. Что ж вы в ней знаете? » - «Много. Существительна да прилагательна.. » - «Дверь, например, какое имя: существительное или прилагательное? » - «Дверь, </a:t>
            </a:r>
            <a:r>
              <a:rPr lang="ru-RU" sz="2000" dirty="0" err="1">
                <a:effectLst/>
              </a:rPr>
              <a:t>котора</a:t>
            </a:r>
            <a:r>
              <a:rPr lang="ru-RU" sz="2000" dirty="0">
                <a:effectLst/>
              </a:rPr>
              <a:t> дверь? » - «</a:t>
            </a:r>
            <a:r>
              <a:rPr lang="ru-RU" sz="2000" dirty="0" err="1">
                <a:effectLst/>
              </a:rPr>
              <a:t>Котора</a:t>
            </a:r>
            <a:r>
              <a:rPr lang="ru-RU" sz="2000" dirty="0">
                <a:effectLst/>
              </a:rPr>
              <a:t> дверь! Вот эта» . - «Эта? Прилагательна» . - «Почему же? » - «Потому что она приложена к своему месту. Вон у чулана шеста неделя дверь стоит еще не навешена: так та покамест существительна» . - «Так поэтому у тебя слово дурак прилагательное, потому что оно прилагается к глупому человеку? » - «И ведомо» . Комизм этого диалога, в конце которого выясняется, что самая ненужная наука - география (ведь это, по словам г-жи </a:t>
            </a:r>
            <a:r>
              <a:rPr lang="ru-RU" sz="2000" dirty="0" err="1">
                <a:effectLst/>
              </a:rPr>
              <a:t>Простаковой</a:t>
            </a:r>
            <a:r>
              <a:rPr lang="ru-RU" sz="2000" dirty="0">
                <a:effectLst/>
              </a:rPr>
              <a:t>, «наука-то не дворянская» , а «дело извозчиков») , способен понять любой школьник. Ведь «существительные» и «прилагательные» известны сегодня каждому уже со второго - третьего класса (а великовозрастный недоросль </a:t>
            </a:r>
            <a:r>
              <a:rPr lang="ru-RU" sz="2000" dirty="0" err="1">
                <a:effectLst/>
              </a:rPr>
              <a:t>XVIII</a:t>
            </a:r>
            <a:r>
              <a:rPr lang="ru-RU" sz="2000" dirty="0">
                <a:effectLst/>
              </a:rPr>
              <a:t> века этого не знает</a:t>
            </a:r>
            <a:r>
              <a:rPr lang="ru-RU" sz="2000" dirty="0" smtClean="0">
                <a:effectLst/>
              </a:rPr>
              <a:t>!).</a:t>
            </a:r>
            <a:r>
              <a:rPr lang="ru-RU" sz="3600" dirty="0">
                <a:effectLst/>
              </a:rPr>
              <a:t/>
            </a:r>
            <a:br>
              <a:rPr lang="ru-RU" sz="3600" dirty="0">
                <a:effectLst/>
              </a:rPr>
            </a:b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7990" y="0"/>
            <a:ext cx="1244009" cy="12440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0642599" y="5308600"/>
            <a:ext cx="1549400" cy="1549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0" y="0"/>
            <a:ext cx="1549400" cy="15494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-1" y="5043424"/>
            <a:ext cx="1549400" cy="15494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382640" y="1484926"/>
            <a:ext cx="9732110" cy="230832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</a:rPr>
              <a:t>ВОСПИТАНИЕ и ОБРАЗОВАНИЕ – самые ценные вложения в детей  от которых зависит будущее подрастающего поколения и нашей страны.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00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19983" y="-519394"/>
            <a:ext cx="11205249" cy="3919250"/>
          </a:xfrm>
        </p:spPr>
        <p:txBody>
          <a:bodyPr/>
          <a:lstStyle/>
          <a:p>
            <a:r>
              <a:rPr lang="ru-RU" sz="40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Я </a:t>
            </a:r>
            <a:r>
              <a:rPr lang="ru-RU" sz="4000" b="1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очень рано понял </a:t>
            </a:r>
            <a:r>
              <a:rPr lang="ru-RU" sz="40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, (что человека </a:t>
            </a:r>
            <a:r>
              <a:rPr lang="ru-RU" sz="4000" b="1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создает </a:t>
            </a:r>
            <a:r>
              <a:rPr lang="ru-RU" sz="40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ru-RU" sz="40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sz="4000" b="1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ru-RU" sz="4000" b="1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sz="40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его </a:t>
            </a:r>
            <a:r>
              <a:rPr lang="ru-RU" sz="4000" b="1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сопротивление окружающей среде. </a:t>
            </a:r>
            <a:endParaRPr lang="ru-RU" sz="40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5461">
            <a:off x="9856434" y="3972582"/>
            <a:ext cx="1239563" cy="8411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" y="5111391"/>
            <a:ext cx="1746610" cy="17466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6216" y="0"/>
            <a:ext cx="1715784" cy="1715784"/>
          </a:xfrm>
          <a:prstGeom prst="rect">
            <a:avLst/>
          </a:prstGeom>
        </p:spPr>
      </p:pic>
      <p:sp>
        <p:nvSpPr>
          <p:cNvPr id="2" name="Двойные круглые скобки 1"/>
          <p:cNvSpPr/>
          <p:nvPr/>
        </p:nvSpPr>
        <p:spPr>
          <a:xfrm>
            <a:off x="896112" y="2240280"/>
            <a:ext cx="1280160" cy="237744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войные круглые скобки 8"/>
          <p:cNvSpPr/>
          <p:nvPr/>
        </p:nvSpPr>
        <p:spPr>
          <a:xfrm>
            <a:off x="285791" y="1465964"/>
            <a:ext cx="5265156" cy="749808"/>
          </a:xfrm>
          <a:prstGeom prst="bracketPair">
            <a:avLst/>
          </a:prstGeom>
          <a:ln w="571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947102" y="2166662"/>
            <a:ext cx="1441341" cy="7593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947102" y="2298245"/>
            <a:ext cx="1441341" cy="16371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9455972" y="2134324"/>
            <a:ext cx="1970576" cy="4219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9455972" y="2235170"/>
            <a:ext cx="1960366" cy="37565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65200" y="2176522"/>
            <a:ext cx="859536" cy="1925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1536192" y="3327230"/>
            <a:ext cx="3632140" cy="47084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Выгнутая вверх стрелка 26"/>
          <p:cNvSpPr/>
          <p:nvPr/>
        </p:nvSpPr>
        <p:spPr>
          <a:xfrm>
            <a:off x="4788229" y="732649"/>
            <a:ext cx="2179141" cy="561856"/>
          </a:xfrm>
          <a:prstGeom prst="curvedDown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462604" y="277588"/>
            <a:ext cx="780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ЧТО?</a:t>
            </a:r>
            <a:endParaRPr lang="ru-RU" dirty="0"/>
          </a:p>
        </p:txBody>
      </p:sp>
      <p:sp>
        <p:nvSpPr>
          <p:cNvPr id="29" name="Двойные круглые скобки 28"/>
          <p:cNvSpPr/>
          <p:nvPr/>
        </p:nvSpPr>
        <p:spPr>
          <a:xfrm>
            <a:off x="1701491" y="4833869"/>
            <a:ext cx="2157277" cy="749808"/>
          </a:xfrm>
          <a:prstGeom prst="bracketPair">
            <a:avLst/>
          </a:prstGeom>
          <a:ln w="571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V="1">
            <a:off x="1965494" y="5255360"/>
            <a:ext cx="470103" cy="992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2780129" y="5260320"/>
            <a:ext cx="941832" cy="9144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2780129" y="5111391"/>
            <a:ext cx="941832" cy="9144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3983736" y="4819003"/>
            <a:ext cx="62392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,</a:t>
            </a:r>
            <a:r>
              <a:rPr lang="ru-RU" sz="40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(</a:t>
            </a:r>
            <a:r>
              <a:rPr lang="ru-RU" sz="36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2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что                    </a:t>
            </a:r>
            <a:r>
              <a:rPr lang="ru-RU" sz="40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)</a:t>
            </a:r>
            <a:endParaRPr lang="ru-RU" sz="4000" dirty="0"/>
          </a:p>
        </p:txBody>
      </p:sp>
      <p:sp>
        <p:nvSpPr>
          <p:cNvPr id="35" name="Выгнутая вверх стрелка 34"/>
          <p:cNvSpPr/>
          <p:nvPr/>
        </p:nvSpPr>
        <p:spPr>
          <a:xfrm>
            <a:off x="2918369" y="4131542"/>
            <a:ext cx="2126967" cy="561856"/>
          </a:xfrm>
          <a:prstGeom prst="curvedDown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5358384" y="5318216"/>
            <a:ext cx="784713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6243587" y="5294191"/>
            <a:ext cx="784713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3721961" y="3667686"/>
            <a:ext cx="780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ЧТО?</a:t>
            </a:r>
            <a:endParaRPr lang="ru-RU" dirty="0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5358383" y="5172946"/>
            <a:ext cx="784713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993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65392" y="406103"/>
            <a:ext cx="10591501" cy="3657599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Чтобы стать </a:t>
            </a:r>
            <a:r>
              <a:rPr lang="ru-RU" sz="32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билингвом</a:t>
            </a:r>
            <a:r>
              <a:rPr lang="ru-RU" sz="32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, надо узнать больше информации о культуре страны, изучать сленг, ознакомиться с диалектами. </a:t>
            </a:r>
            <a:endParaRPr lang="ru-RU" sz="3200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" y="5111391"/>
            <a:ext cx="1746610" cy="174661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445390" y="0"/>
            <a:ext cx="1746610" cy="174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2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65940" y="624554"/>
            <a:ext cx="12121951" cy="3657599"/>
          </a:xfrm>
        </p:spPr>
        <p:txBody>
          <a:bodyPr>
            <a:normAutofit/>
          </a:bodyPr>
          <a:lstStyle/>
          <a:p>
            <a:r>
              <a:rPr lang="ru-RU" sz="4400" b="1" i="1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Чтобы стать </a:t>
            </a:r>
            <a:r>
              <a:rPr lang="ru-RU" sz="4400" b="1" i="1" dirty="0" err="1" smtClean="0">
                <a:solidFill>
                  <a:srgbClr val="FF99FF"/>
                </a:solidFill>
                <a:effectLst/>
              </a:rPr>
              <a:t>билингвом</a:t>
            </a:r>
            <a:r>
              <a:rPr lang="ru-RU" sz="4400" b="1" i="1" dirty="0" smtClean="0">
                <a:solidFill>
                  <a:srgbClr val="99FF66"/>
                </a:solidFill>
                <a:effectLst/>
              </a:rPr>
              <a:t>, </a:t>
            </a:r>
            <a:r>
              <a:rPr lang="ru-RU" sz="4400" b="1" i="1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надо узнать </a:t>
            </a:r>
            <a:endParaRPr lang="ru-RU" sz="4400" b="1" i="1" dirty="0" smtClean="0">
              <a:solidFill>
                <a:schemeClr val="accent2">
                  <a:lumMod val="60000"/>
                  <a:lumOff val="40000"/>
                </a:schemeClr>
              </a:solidFill>
              <a:effectLst/>
            </a:endParaRPr>
          </a:p>
          <a:p>
            <a:pPr marL="18288" indent="0">
              <a:buNone/>
            </a:pPr>
            <a:r>
              <a:rPr lang="ru-RU" sz="4400" b="1" i="1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ru-RU" sz="44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больше </a:t>
            </a:r>
            <a:r>
              <a:rPr lang="ru-RU" sz="4400" b="1" i="1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информации о культуре страны, </a:t>
            </a:r>
            <a:endParaRPr lang="ru-RU" sz="4400" b="1" i="1" dirty="0" smtClean="0">
              <a:solidFill>
                <a:schemeClr val="accent2">
                  <a:lumMod val="60000"/>
                  <a:lumOff val="40000"/>
                </a:schemeClr>
              </a:solidFill>
              <a:effectLst/>
            </a:endParaRPr>
          </a:p>
          <a:p>
            <a:pPr marL="18288" indent="0">
              <a:buNone/>
            </a:pPr>
            <a:r>
              <a:rPr lang="ru-RU" sz="44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изучать </a:t>
            </a:r>
            <a:r>
              <a:rPr lang="ru-RU" sz="4400" b="1" i="1" dirty="0">
                <a:solidFill>
                  <a:srgbClr val="FF99FF"/>
                </a:solidFill>
                <a:effectLst/>
              </a:rPr>
              <a:t>сленг</a:t>
            </a:r>
            <a:r>
              <a:rPr lang="ru-RU" sz="4400" b="1" i="1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, ознакомиться </a:t>
            </a:r>
            <a:r>
              <a:rPr lang="ru-RU" sz="44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    с </a:t>
            </a:r>
          </a:p>
          <a:p>
            <a:pPr marL="18288" indent="0">
              <a:buNone/>
            </a:pPr>
            <a:r>
              <a:rPr lang="ru-RU" sz="4400" b="1" i="1" dirty="0" smtClean="0">
                <a:solidFill>
                  <a:srgbClr val="FF66FF"/>
                </a:solidFill>
                <a:effectLst/>
              </a:rPr>
              <a:t>диалектами. </a:t>
            </a:r>
            <a:endParaRPr lang="ru-RU" sz="4400" i="1" dirty="0">
              <a:solidFill>
                <a:srgbClr val="FF66FF"/>
              </a:solidFill>
            </a:endParaRPr>
          </a:p>
        </p:txBody>
      </p:sp>
      <p:sp>
        <p:nvSpPr>
          <p:cNvPr id="7" name="Двойные круглые скобки 6"/>
          <p:cNvSpPr/>
          <p:nvPr/>
        </p:nvSpPr>
        <p:spPr>
          <a:xfrm>
            <a:off x="4705565" y="4774627"/>
            <a:ext cx="3123344" cy="826939"/>
          </a:xfrm>
          <a:prstGeom prst="bracketPair">
            <a:avLst/>
          </a:prstGeom>
          <a:ln w="571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29087" y="4722725"/>
            <a:ext cx="101409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(</a:t>
            </a:r>
            <a:r>
              <a:rPr lang="ru-RU" sz="32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Чтобы            </a:t>
            </a:r>
            <a:r>
              <a:rPr lang="ru-RU" sz="48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) ,       ,      ,</a:t>
            </a:r>
            <a:endParaRPr lang="ru-RU" sz="4800" b="1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002376" y="5275296"/>
            <a:ext cx="784713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002376" y="5188096"/>
            <a:ext cx="784713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885705" y="5275296"/>
            <a:ext cx="596138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872243" y="5188096"/>
            <a:ext cx="6096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Выгнутая вверх стрелка 20"/>
          <p:cNvSpPr/>
          <p:nvPr/>
        </p:nvSpPr>
        <p:spPr>
          <a:xfrm flipH="1">
            <a:off x="3763019" y="4349631"/>
            <a:ext cx="1885090" cy="409421"/>
          </a:xfrm>
          <a:prstGeom prst="curvedDown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862043" y="3980825"/>
            <a:ext cx="1786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С какой целью?</a:t>
            </a:r>
            <a:endParaRPr lang="ru-RU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" y="5690795"/>
            <a:ext cx="1167205" cy="116720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112649" y="-1"/>
            <a:ext cx="1079351" cy="1079351"/>
          </a:xfrm>
          <a:prstGeom prst="rect">
            <a:avLst/>
          </a:prstGeom>
        </p:spPr>
      </p:pic>
      <p:cxnSp>
        <p:nvCxnSpPr>
          <p:cNvPr id="27" name="Прямая соединительная линия 26"/>
          <p:cNvCxnSpPr/>
          <p:nvPr/>
        </p:nvCxnSpPr>
        <p:spPr>
          <a:xfrm>
            <a:off x="2792924" y="1739012"/>
            <a:ext cx="4436937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2792924" y="1603003"/>
            <a:ext cx="4436937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4358042" y="3131924"/>
            <a:ext cx="3776356" cy="47813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4365582" y="3279220"/>
            <a:ext cx="3768816" cy="19574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7696939" y="1603003"/>
            <a:ext cx="3415710" cy="18396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7696939" y="1741691"/>
            <a:ext cx="3415710" cy="18396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289230" y="3195448"/>
            <a:ext cx="2357120" cy="1129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289230" y="3305692"/>
            <a:ext cx="2357120" cy="1129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5853863" y="5297495"/>
            <a:ext cx="618856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5853862" y="5188096"/>
            <a:ext cx="618857" cy="10005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6920433" y="5188096"/>
            <a:ext cx="618856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6920433" y="5331197"/>
            <a:ext cx="618856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Овал 43"/>
          <p:cNvSpPr/>
          <p:nvPr/>
        </p:nvSpPr>
        <p:spPr>
          <a:xfrm>
            <a:off x="6861493" y="4934243"/>
            <a:ext cx="804672" cy="619479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5" name="Овал 44"/>
          <p:cNvSpPr/>
          <p:nvPr/>
        </p:nvSpPr>
        <p:spPr>
          <a:xfrm>
            <a:off x="5769481" y="4965556"/>
            <a:ext cx="804672" cy="619479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6" name="Овал 45"/>
          <p:cNvSpPr/>
          <p:nvPr/>
        </p:nvSpPr>
        <p:spPr>
          <a:xfrm>
            <a:off x="4793907" y="4921127"/>
            <a:ext cx="804672" cy="619479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343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92111" y="853570"/>
            <a:ext cx="4141855" cy="91440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Закрепление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53" y="531227"/>
            <a:ext cx="2970472" cy="1559087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55674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88570" y="994032"/>
            <a:ext cx="961208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000" dirty="0" smtClean="0">
                <a:solidFill>
                  <a:srgbClr val="00B05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 каждой группы-продукт. </a:t>
            </a:r>
          </a:p>
          <a:p>
            <a:pPr algn="ctr">
              <a:spcAft>
                <a:spcPts val="0"/>
              </a:spcAft>
            </a:pPr>
            <a:endParaRPr lang="ru-RU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493" y="4657493"/>
            <a:ext cx="2200507" cy="22005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-1"/>
            <a:ext cx="2177143" cy="21771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2600" y="0"/>
            <a:ext cx="1549400" cy="15494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9069" y="5199110"/>
            <a:ext cx="1656443" cy="165644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665512" y="488028"/>
            <a:ext cx="96120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b="1" dirty="0" smtClean="0">
                <a:solidFill>
                  <a:srgbClr val="FF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Групповая работа на уроке. </a:t>
            </a:r>
            <a:endParaRPr lang="ru-RU" sz="3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8642" y="1904263"/>
            <a:ext cx="1153855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ru-RU" b="1" i="1" dirty="0" smtClean="0">
              <a:solidFill>
                <a:schemeClr val="tx2">
                  <a:lumMod val="50000"/>
                </a:schemeClr>
              </a:solidFill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Мировая пандемия навсегда изменила жизнь на Земле. Она сломала все привычные устои существования. Заставила людей иначе смотреть друг на друга, поменяла приоритеты , напомнила о хрупкости человеческой жизни и о том, что здоровье бесценно.</a:t>
            </a:r>
          </a:p>
          <a:p>
            <a:pPr algn="ctr">
              <a:spcAft>
                <a:spcPts val="0"/>
              </a:spcAft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Каждую минуту во всех уголках мира миллионы медиков, забыв о сне , еде и отдыхе, сражаются за каждого из нас. Врачи стали для нас ангелами-хранителями , которые, оберегая нас , вышли  на фронт сражения с коварным, невидимым врагом. И они не остановятся , несмотря на смертельную опасность и потери, которые несут  каждый день. Ведь вирус не щадит никого. Ведь с этой заразой борются наши врачи, отдающие все силы и рискующие собственным здоровьем ради того, чтобы пандемия как можно скорее ушла в прошлое.</a:t>
            </a:r>
          </a:p>
          <a:p>
            <a:pPr algn="ctr"/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Врачи! Медсестры! Вы – герои нашего времени! Мы преклоняемся перед вашим трудом. Мы благодарим вас за каждую смену , каждый час на боевом посту, каждую минуту, проведенную в реанимационном блоке, рядом с больным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 Вы вышли на войну спасать людей! </a:t>
            </a:r>
          </a:p>
          <a:p>
            <a:pPr algn="ctr">
              <a:spcAft>
                <a:spcPts val="0"/>
              </a:spcAft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Спасибо вам за спасенные жизни! </a:t>
            </a:r>
            <a:endParaRPr lang="ru-RU" b="1" i="1" dirty="0">
              <a:solidFill>
                <a:schemeClr val="tx2">
                  <a:lumMod val="50000"/>
                </a:schemeClr>
              </a:solidFill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71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87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2227462" cy="25761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87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352" y="4540103"/>
            <a:ext cx="1930648" cy="223283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19307" y="188848"/>
            <a:ext cx="6705425" cy="646331"/>
          </a:xfrm>
          <a:prstGeom prst="rect">
            <a:avLst/>
          </a:prstGeom>
          <a:gradFill>
            <a:gsLst>
              <a:gs pos="25000">
                <a:schemeClr val="bg2">
                  <a:tint val="98000"/>
                  <a:shade val="100000"/>
                  <a:hueMod val="100000"/>
                  <a:satMod val="130000"/>
                  <a:lumMod val="112000"/>
                </a:schemeClr>
              </a:gs>
              <a:gs pos="65000">
                <a:schemeClr val="bg2">
                  <a:shade val="84000"/>
                  <a:hueMod val="96000"/>
                  <a:satMod val="120000"/>
                  <a:lumMod val="80000"/>
                </a:schemeClr>
              </a:gs>
            </a:gsLst>
            <a:path path="shape">
              <a:fillToRect l="50000" t="50000" r="50000" b="50000"/>
            </a:path>
          </a:gradFill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Дифференцированные задания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08894" y="1414198"/>
            <a:ext cx="20243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группа :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9820" y="4425267"/>
            <a:ext cx="20243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группа :</a:t>
            </a:r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9820" y="2673511"/>
            <a:ext cx="202433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группа :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9821" y="6061340"/>
            <a:ext cx="20243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группа :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25076" y="719041"/>
            <a:ext cx="9471579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</a:t>
            </a:r>
          </a:p>
          <a:p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 пунктуационный анализ. </a:t>
            </a: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 </a:t>
            </a:r>
            <a:r>
              <a:rPr lang="ru-RU" sz="2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величайшее скопление органического вещества (1) в котором все годится в пищу. Огромные деревья (2) не говоря уж о кустарниках или маленькой травке (3) от кончиков корней съедобны(4) однако даже лесные вегетарианцы (5)питающиеся (6) казалось бы (7) самой доступной пищей (8) нередко оказываются в таком состоянии (9) когда "зуб неймет".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354157" y="3193243"/>
            <a:ext cx="97541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данном тексте найдите предложения с обособленными членами  , сконструируйте их в сложноподчиненные предложения. </a:t>
            </a:r>
            <a:endParaRPr lang="ru-RU" sz="2400" i="1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858046" y="4362608"/>
            <a:ext cx="963964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Сделать синтаксический анализ предложения:</a:t>
            </a:r>
          </a:p>
          <a:p>
            <a:pPr algn="ctr">
              <a:spcAft>
                <a:spcPts val="0"/>
              </a:spcAft>
            </a:pP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«Она заставила 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людей иначе смотреть друг на друга, поменяла приоритеты , напомнила о хрупкости человеческой жизни и о том, что здоровье 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бесценно»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b="1" i="1" dirty="0">
              <a:solidFill>
                <a:schemeClr val="accent1">
                  <a:lumMod val="50000"/>
                </a:schemeClr>
              </a:solidFill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25076" y="6092117"/>
            <a:ext cx="38450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Творческое задание. </a:t>
            </a:r>
            <a:endParaRPr lang="ru-RU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2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38855" y="1485844"/>
            <a:ext cx="963964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Сделать синтаксический анализ предложения:</a:t>
            </a:r>
          </a:p>
          <a:p>
            <a:pPr algn="ctr">
              <a:spcAft>
                <a:spcPts val="0"/>
              </a:spcAft>
            </a:pPr>
            <a:endParaRPr lang="ru-RU" sz="2400" b="1" i="1" dirty="0">
              <a:solidFill>
                <a:schemeClr val="tx2">
                  <a:lumMod val="50000"/>
                </a:schemeClr>
              </a:solidFill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2400" b="1" i="1" dirty="0" smtClean="0">
              <a:solidFill>
                <a:schemeClr val="tx2">
                  <a:lumMod val="50000"/>
                </a:schemeClr>
              </a:solidFill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400" b="1" i="1" dirty="0" smtClean="0">
                <a:solidFill>
                  <a:srgbClr val="FF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3200" b="1" i="1" dirty="0" smtClean="0">
                <a:solidFill>
                  <a:srgbClr val="FF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Она заставила </a:t>
            </a:r>
            <a:r>
              <a:rPr lang="ru-RU" sz="3200" b="1" i="1" dirty="0">
                <a:solidFill>
                  <a:srgbClr val="FF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людей иначе смотреть друг на друга, поменяла приоритеты , напомнила о хрупкости человеческой жизни и о том, что здоровье </a:t>
            </a:r>
            <a:r>
              <a:rPr lang="ru-RU" sz="3200" b="1" i="1" dirty="0" smtClean="0">
                <a:solidFill>
                  <a:srgbClr val="FF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бесценно».</a:t>
            </a:r>
            <a:endParaRPr lang="ru-RU" sz="3200" b="1" i="1" dirty="0">
              <a:solidFill>
                <a:srgbClr val="FF0000"/>
              </a:solidFill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9889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65" y="0"/>
            <a:ext cx="9344174" cy="4379976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289219" y="431161"/>
            <a:ext cx="6036030" cy="110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Мост </a:t>
            </a:r>
            <a:r>
              <a:rPr lang="ru-RU" sz="6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6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6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ru-RU" sz="66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1473" y="3925040"/>
            <a:ext cx="7071011" cy="8293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Три вещи, которые вы запомнили</a:t>
            </a:r>
            <a:endParaRPr lang="ru-RU" sz="28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1473" y="4510458"/>
            <a:ext cx="9372084" cy="981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Два примера того, чему мы научились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1473" y="5234372"/>
            <a:ext cx="11775871" cy="981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Задайте один вопрос по поводу того, что осталось вам непонятно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65663" y="15662"/>
            <a:ext cx="65686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Каждое новое действие связывает нас с предыдущим и прокладывает дорогу в будущее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4117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87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930648" cy="22328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87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352" y="4563095"/>
            <a:ext cx="1930648" cy="22328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944" y="442592"/>
            <a:ext cx="8128000" cy="6096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061" y="3390830"/>
            <a:ext cx="3164554" cy="300347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150" y="4380467"/>
            <a:ext cx="2028171" cy="198547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366" y="1004614"/>
            <a:ext cx="3807249" cy="259343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997" y="157458"/>
            <a:ext cx="3684108" cy="207538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944" y="4030991"/>
            <a:ext cx="3621697" cy="236331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7" y="4678506"/>
            <a:ext cx="2539689" cy="178794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999" y="1004614"/>
            <a:ext cx="4667373" cy="223283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6602061" y="1150775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64151" y="119514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920915" y="3513847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287966" y="4380467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953801" y="4232086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915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1471" y1="6926" x2="15735" y2="82468"/>
                        <a14:foregroundMark x1="3088" y1="44372" x2="3088" y2="44372"/>
                        <a14:foregroundMark x1="3088" y1="44372" x2="3088" y2="44372"/>
                        <a14:foregroundMark x1="41912" y1="12771" x2="41324" y2="77273"/>
                        <a14:foregroundMark x1="26471" y1="56061" x2="27206" y2="57143"/>
                        <a14:foregroundMark x1="64265" y1="54329" x2="70588" y2="45671"/>
                        <a14:foregroundMark x1="56912" y1="50000" x2="62794" y2="47619"/>
                        <a14:foregroundMark x1="46029" y1="63203" x2="52647" y2="59307"/>
                        <a14:foregroundMark x1="61324" y1="44805" x2="61324" y2="44805"/>
                        <a14:foregroundMark x1="71324" y1="80087" x2="69118" y2="91558"/>
                        <a14:foregroundMark x1="82353" y1="89610" x2="86471" y2="86797"/>
                        <a14:foregroundMark x1="82353" y1="50000" x2="85294" y2="57143"/>
                        <a14:foregroundMark x1="81618" y1="6494" x2="82059" y2="9307"/>
                        <a14:foregroundMark x1="85000" y1="12338" x2="87353" y2="116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344" y="3673515"/>
            <a:ext cx="3178871" cy="19366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87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714" y="4025347"/>
            <a:ext cx="2449286" cy="28326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87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376" y="0"/>
            <a:ext cx="2757850" cy="31895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0" y="4641817"/>
            <a:ext cx="2239108" cy="22476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26521" y="-8631"/>
            <a:ext cx="1865479" cy="18726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92032" y="4305572"/>
            <a:ext cx="66009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Перейти по ссылке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pres?slideindex=1&amp;slidetitle="/>
              </a:rPr>
              <a:t>:  </a:t>
            </a:r>
            <a:r>
              <a:rPr lang="en-US" dirty="0" smtClean="0">
                <a:solidFill>
                  <a:srgbClr val="C55A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 action="ppaction://hlinkpres?slideindex=1&amp;slidetitle="/>
              </a:rPr>
              <a:t>https</a:t>
            </a:r>
            <a:r>
              <a:rPr lang="ru-RU" dirty="0">
                <a:solidFill>
                  <a:srgbClr val="C55A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 action="ppaction://hlinkpres?slideindex=1&amp;slidetitle="/>
              </a:rPr>
              <a:t>://</a:t>
            </a:r>
            <a:r>
              <a:rPr lang="en-US" dirty="0" err="1">
                <a:solidFill>
                  <a:srgbClr val="C55A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 action="ppaction://hlinkpres?slideindex=1&amp;slidetitle="/>
              </a:rPr>
              <a:t>multiurok</a:t>
            </a:r>
            <a:r>
              <a:rPr lang="ru-RU" dirty="0">
                <a:solidFill>
                  <a:srgbClr val="C55A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 action="ppaction://hlinkpres?slideindex=1&amp;slidetitle="/>
              </a:rPr>
              <a:t>.</a:t>
            </a:r>
            <a:r>
              <a:rPr lang="en-US" dirty="0" err="1">
                <a:solidFill>
                  <a:srgbClr val="C55A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 action="ppaction://hlinkpres?slideindex=1&amp;slidetitle="/>
              </a:rPr>
              <a:t>ru</a:t>
            </a:r>
            <a:r>
              <a:rPr lang="ru-RU" dirty="0">
                <a:solidFill>
                  <a:srgbClr val="C55A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 action="ppaction://hlinkpres?slideindex=1&amp;slidetitle="/>
              </a:rPr>
              <a:t>/</a:t>
            </a:r>
            <a:r>
              <a:rPr lang="en-US" dirty="0">
                <a:solidFill>
                  <a:srgbClr val="C55A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 action="ppaction://hlinkpres?slideindex=1&amp;slidetitle="/>
              </a:rPr>
              <a:t>files</a:t>
            </a:r>
            <a:r>
              <a:rPr lang="ru-RU" dirty="0">
                <a:solidFill>
                  <a:srgbClr val="C55A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 action="ppaction://hlinkpres?slideindex=1&amp;slidetitle="/>
              </a:rPr>
              <a:t>/</a:t>
            </a:r>
            <a:r>
              <a:rPr lang="en-US" dirty="0" err="1">
                <a:solidFill>
                  <a:srgbClr val="C55A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 action="ppaction://hlinkpres?slideindex=1&amp;slidetitle="/>
              </a:rPr>
              <a:t>priezientatsiia</a:t>
            </a:r>
            <a:r>
              <a:rPr lang="ru-RU" dirty="0">
                <a:solidFill>
                  <a:srgbClr val="C55A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 action="ppaction://hlinkpres?slideindex=1&amp;slidetitle="/>
              </a:rPr>
              <a:t>-</a:t>
            </a:r>
            <a:r>
              <a:rPr lang="en-US" dirty="0">
                <a:solidFill>
                  <a:srgbClr val="C55A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 action="ppaction://hlinkpres?slideindex=1&amp;slidetitle="/>
              </a:rPr>
              <a:t>k</a:t>
            </a:r>
            <a:r>
              <a:rPr lang="ru-RU" dirty="0">
                <a:solidFill>
                  <a:srgbClr val="C55A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 action="ppaction://hlinkpres?slideindex=1&amp;slidetitle="/>
              </a:rPr>
              <a:t>-</a:t>
            </a:r>
            <a:r>
              <a:rPr lang="en-US" dirty="0" err="1">
                <a:solidFill>
                  <a:srgbClr val="C55A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 action="ppaction://hlinkpres?slideindex=1&amp;slidetitle="/>
              </a:rPr>
              <a:t>uroku</a:t>
            </a:r>
            <a:r>
              <a:rPr lang="ru-RU" dirty="0">
                <a:solidFill>
                  <a:srgbClr val="C55A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 action="ppaction://hlinkpres?slideindex=1&amp;slidetitle="/>
              </a:rPr>
              <a:t>-</a:t>
            </a:r>
            <a:r>
              <a:rPr lang="en-US" dirty="0" err="1">
                <a:solidFill>
                  <a:srgbClr val="C55A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 action="ppaction://hlinkpres?slideindex=1&amp;slidetitle="/>
              </a:rPr>
              <a:t>russkogho</a:t>
            </a:r>
            <a:r>
              <a:rPr lang="ru-RU" dirty="0">
                <a:solidFill>
                  <a:srgbClr val="C55A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 action="ppaction://hlinkpres?slideindex=1&amp;slidetitle="/>
              </a:rPr>
              <a:t>-</a:t>
            </a:r>
            <a:r>
              <a:rPr lang="en-US" dirty="0" err="1">
                <a:solidFill>
                  <a:srgbClr val="C55A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 action="ppaction://hlinkpres?slideindex=1&amp;slidetitle="/>
              </a:rPr>
              <a:t>iazyka</a:t>
            </a:r>
            <a:r>
              <a:rPr lang="ru-RU" dirty="0">
                <a:solidFill>
                  <a:srgbClr val="C55A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 action="ppaction://hlinkpres?slideindex=1&amp;slidetitle="/>
              </a:rPr>
              <a:t>-</a:t>
            </a:r>
            <a:r>
              <a:rPr lang="en-US" dirty="0" err="1">
                <a:solidFill>
                  <a:srgbClr val="C55A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 action="ppaction://hlinkpres?slideindex=1&amp;slidetitle="/>
              </a:rPr>
              <a:t>po</a:t>
            </a:r>
            <a:r>
              <a:rPr lang="ru-RU" dirty="0">
                <a:solidFill>
                  <a:srgbClr val="C55A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 action="ppaction://hlinkpres?slideindex=1&amp;slidetitle="/>
              </a:rPr>
              <a:t>-</a:t>
            </a:r>
            <a:r>
              <a:rPr lang="en-US" dirty="0">
                <a:solidFill>
                  <a:srgbClr val="C55A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 action="ppaction://hlinkpres?slideindex=1&amp;slidetitle="/>
              </a:rPr>
              <a:t>tie</a:t>
            </a:r>
            <a:r>
              <a:rPr lang="ru-RU" dirty="0">
                <a:solidFill>
                  <a:srgbClr val="C55A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 action="ppaction://hlinkpres?slideindex=1&amp;slidetitle="/>
              </a:rPr>
              <a:t>-74.</a:t>
            </a:r>
            <a:r>
              <a:rPr lang="en-US" dirty="0">
                <a:solidFill>
                  <a:srgbClr val="C55A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 action="ppaction://hlinkpres?slideindex=1&amp;slidetitle="/>
              </a:rPr>
              <a:t>html</a:t>
            </a:r>
            <a:endParaRPr lang="ru-RU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344" y="0"/>
            <a:ext cx="3544253" cy="1860243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484785" y="1217436"/>
            <a:ext cx="105129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задание. </a:t>
            </a:r>
            <a:endParaRPr lang="ru-RU" sz="2400" b="1" i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вы понимаете значение слова ОТВЕТСТВЕННОСТЬ?</a:t>
            </a:r>
          </a:p>
          <a:p>
            <a:r>
              <a:rPr lang="ru-RU" sz="24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Сформулируйте и прокомментируйте данное Вами определение.</a:t>
            </a:r>
          </a:p>
          <a:p>
            <a:r>
              <a:rPr lang="ru-RU" sz="24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Напишите  сочинение-рассуждение на тему : «Какого человека можно назвать ответственным?» </a:t>
            </a:r>
            <a:endParaRPr lang="ru-RU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28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35565" y="2960313"/>
            <a:ext cx="11400228" cy="917153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2BF0F5"/>
                </a:solidFill>
              </a:rPr>
              <a:t>Тема урока </a:t>
            </a:r>
            <a:r>
              <a:rPr lang="ru-RU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:     </a:t>
            </a:r>
            <a:r>
              <a:rPr lang="ru-RU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«Повторение по теме </a:t>
            </a:r>
            <a:r>
              <a:rPr lang="ru-RU" sz="36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СПП</a:t>
            </a:r>
            <a:r>
              <a:rPr lang="ru-RU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»</a:t>
            </a:r>
            <a:endParaRPr lang="ru-RU" sz="3600" dirty="0">
              <a:solidFill>
                <a:schemeClr val="accent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7990" y="0"/>
            <a:ext cx="1244009" cy="12440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0642599" y="5308600"/>
            <a:ext cx="1549400" cy="1549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0" y="0"/>
            <a:ext cx="1549400" cy="15494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1" y="5043424"/>
            <a:ext cx="1549400" cy="15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26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48581" y="1460286"/>
            <a:ext cx="11400228" cy="917153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2BF0F5"/>
                </a:solidFill>
              </a:rPr>
              <a:t>Тема урока </a:t>
            </a:r>
            <a:r>
              <a:rPr lang="ru-RU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: </a:t>
            </a:r>
            <a:r>
              <a:rPr lang="ru-RU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«Повторение </a:t>
            </a:r>
            <a:r>
              <a:rPr lang="ru-RU" sz="36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по </a:t>
            </a:r>
            <a:r>
              <a:rPr lang="ru-RU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теме </a:t>
            </a:r>
            <a:r>
              <a:rPr lang="ru-RU" sz="36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СПП</a:t>
            </a:r>
            <a:r>
              <a:rPr lang="ru-RU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»</a:t>
            </a:r>
            <a:endParaRPr lang="ru-RU" sz="3600" b="1" u="sng" dirty="0">
              <a:solidFill>
                <a:srgbClr val="99FF66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7990" y="0"/>
            <a:ext cx="1244009" cy="12440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0642599" y="5308600"/>
            <a:ext cx="1549400" cy="1549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0" y="0"/>
            <a:ext cx="1549400" cy="15494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1" y="5043424"/>
            <a:ext cx="1549400" cy="15494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370078" y="2885346"/>
            <a:ext cx="113180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2BF0F5"/>
                </a:solidFill>
              </a:rPr>
              <a:t>Цель урока : </a:t>
            </a:r>
            <a:r>
              <a:rPr lang="ru-RU" sz="2800" b="1" i="1" dirty="0" smtClean="0">
                <a:solidFill>
                  <a:schemeClr val="accent2"/>
                </a:solidFill>
              </a:rPr>
              <a:t>Обобщить  знания учащихся о </a:t>
            </a:r>
            <a:r>
              <a:rPr lang="ru-RU" sz="2800" b="1" i="1" dirty="0" err="1" smtClean="0">
                <a:solidFill>
                  <a:schemeClr val="accent2"/>
                </a:solidFill>
              </a:rPr>
              <a:t>СПП</a:t>
            </a:r>
            <a:r>
              <a:rPr lang="ru-RU" sz="2800" b="1" i="1" dirty="0" smtClean="0">
                <a:solidFill>
                  <a:schemeClr val="accent2"/>
                </a:solidFill>
              </a:rPr>
              <a:t> ,</a:t>
            </a:r>
          </a:p>
          <a:p>
            <a:pPr algn="ctr"/>
            <a:r>
              <a:rPr lang="ru-RU" sz="2800" b="1" i="1" dirty="0" err="1" smtClean="0">
                <a:solidFill>
                  <a:schemeClr val="accent2"/>
                </a:solidFill>
              </a:rPr>
              <a:t>сформ-ть</a:t>
            </a:r>
            <a:r>
              <a:rPr lang="ru-RU" sz="2800" b="1" i="1" dirty="0" smtClean="0">
                <a:solidFill>
                  <a:schemeClr val="accent2"/>
                </a:solidFill>
              </a:rPr>
              <a:t>  умения при выполнении задания №3 </a:t>
            </a:r>
            <a:r>
              <a:rPr lang="ru-RU" sz="2800" b="1" i="1" dirty="0" err="1" smtClean="0">
                <a:solidFill>
                  <a:schemeClr val="accent2"/>
                </a:solidFill>
              </a:rPr>
              <a:t>ОГЭ</a:t>
            </a:r>
            <a:r>
              <a:rPr lang="ru-RU" sz="2800" b="1" i="1" dirty="0" smtClean="0">
                <a:solidFill>
                  <a:schemeClr val="accent2"/>
                </a:solidFill>
              </a:rPr>
              <a:t> (пунктуационный анализ)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16896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6071" y="1388499"/>
            <a:ext cx="11526433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2BF0F5"/>
                </a:solidFill>
              </a:rPr>
              <a:t>Задачи урока: </a:t>
            </a:r>
          </a:p>
          <a:p>
            <a:endParaRPr lang="ru-RU" sz="2800" b="1" dirty="0" smtClean="0">
              <a:solidFill>
                <a:srgbClr val="2BF0F5"/>
              </a:solidFill>
            </a:endParaRPr>
          </a:p>
          <a:p>
            <a:r>
              <a:rPr lang="ru-RU" sz="2800" b="1" u="sng" dirty="0" smtClean="0">
                <a:solidFill>
                  <a:srgbClr val="FF0000"/>
                </a:solidFill>
              </a:rPr>
              <a:t>Узнать </a:t>
            </a:r>
            <a:r>
              <a:rPr lang="ru-RU" sz="28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отличительные </a:t>
            </a:r>
            <a:r>
              <a:rPr lang="ru-RU" sz="2800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особенности </a:t>
            </a:r>
            <a:r>
              <a:rPr lang="ru-RU" sz="28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придаточных</a:t>
            </a:r>
          </a:p>
          <a:p>
            <a:r>
              <a:rPr lang="ru-RU" sz="2800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                  (</a:t>
            </a:r>
            <a:r>
              <a:rPr lang="ru-RU" sz="2800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строение, средства связи, положение в </a:t>
            </a:r>
            <a:r>
              <a:rPr lang="ru-RU" sz="2800" i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СПП</a:t>
            </a:r>
            <a:r>
              <a:rPr lang="ru-RU" sz="28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),</a:t>
            </a:r>
          </a:p>
          <a:p>
            <a:endParaRPr lang="ru-RU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ru-RU" sz="2800" b="1" u="sng" dirty="0">
                <a:solidFill>
                  <a:srgbClr val="FF0000"/>
                </a:solidFill>
              </a:rPr>
              <a:t>научиться</a:t>
            </a:r>
            <a:r>
              <a:rPr lang="ru-RU" sz="28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 </a:t>
            </a:r>
            <a:r>
              <a:rPr lang="ru-RU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  </a:t>
            </a:r>
            <a:r>
              <a:rPr lang="ru-RU" sz="28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( различать  </a:t>
            </a:r>
            <a:r>
              <a:rPr lang="ru-RU" sz="2800" i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СПП</a:t>
            </a:r>
            <a:r>
              <a:rPr lang="ru-RU" sz="2800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)</a:t>
            </a:r>
          </a:p>
          <a:p>
            <a:r>
              <a:rPr lang="ru-RU" sz="2800" b="1" u="sng" dirty="0" smtClean="0">
                <a:solidFill>
                  <a:srgbClr val="FF0000"/>
                </a:solidFill>
              </a:rPr>
              <a:t>совершенствовать</a:t>
            </a:r>
            <a:r>
              <a:rPr lang="ru-RU" sz="28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 </a:t>
            </a:r>
            <a:r>
              <a:rPr lang="ru-RU" sz="2800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 ( </a:t>
            </a:r>
            <a:r>
              <a:rPr lang="ru-RU" sz="2800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умение анализировать </a:t>
            </a:r>
            <a:r>
              <a:rPr lang="ru-RU" sz="2800" i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СПП</a:t>
            </a:r>
            <a:r>
              <a:rPr lang="ru-RU" sz="2800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, конструировать </a:t>
            </a:r>
            <a:r>
              <a:rPr lang="ru-RU" sz="28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предложения ).</a:t>
            </a:r>
            <a:endParaRPr lang="ru-RU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" y="5111391"/>
            <a:ext cx="1746610" cy="17466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445390" y="0"/>
            <a:ext cx="1746610" cy="174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4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7990" y="0"/>
            <a:ext cx="1244009" cy="12440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0642599" y="5308600"/>
            <a:ext cx="1549400" cy="1549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0" y="0"/>
            <a:ext cx="1549400" cy="15494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1" y="5043424"/>
            <a:ext cx="1549400" cy="1549400"/>
          </a:xfrm>
          <a:prstGeom prst="rect">
            <a:avLst/>
          </a:prstGeom>
        </p:spPr>
      </p:pic>
      <p:sp>
        <p:nvSpPr>
          <p:cNvPr id="2" name="Стрелка вниз 1"/>
          <p:cNvSpPr/>
          <p:nvPr/>
        </p:nvSpPr>
        <p:spPr>
          <a:xfrm>
            <a:off x="5343830" y="2691918"/>
            <a:ext cx="974427" cy="1022143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938796" y="1008748"/>
            <a:ext cx="9569823" cy="1683170"/>
          </a:xfrm>
          <a:prstGeom prst="ellipse">
            <a:avLst/>
          </a:prstGeom>
          <a:solidFill>
            <a:srgbClr val="99FF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2"/>
          <p:cNvSpPr txBox="1">
            <a:spLocks/>
          </p:cNvSpPr>
          <p:nvPr/>
        </p:nvSpPr>
        <p:spPr>
          <a:xfrm>
            <a:off x="1280643" y="1160863"/>
            <a:ext cx="93255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dirty="0" smtClean="0">
                <a:solidFill>
                  <a:srgbClr val="F7AD6F"/>
                </a:solidFill>
              </a:rPr>
              <a:t>- </a:t>
            </a:r>
            <a:r>
              <a:rPr lang="ru-RU" sz="3600" b="1" dirty="0" smtClean="0">
                <a:solidFill>
                  <a:srgbClr val="FF5050"/>
                </a:solidFill>
              </a:rPr>
              <a:t>Повторение пройденного материала </a:t>
            </a:r>
            <a:endParaRPr lang="ru-RU" sz="3600" b="1" dirty="0">
              <a:solidFill>
                <a:srgbClr val="FF505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36320" y="3946792"/>
            <a:ext cx="5870448" cy="767033"/>
          </a:xfrm>
          <a:prstGeom prst="roundRect">
            <a:avLst/>
          </a:prstGeom>
          <a:solidFill>
            <a:srgbClr val="92D050"/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0070C0"/>
                </a:solidFill>
              </a:rPr>
              <a:t>Фронтальный опрос  </a:t>
            </a:r>
            <a:endParaRPr lang="ru-RU" sz="3200" i="1" dirty="0">
              <a:solidFill>
                <a:srgbClr val="0070C0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127" y="3435201"/>
            <a:ext cx="2970472" cy="1559087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  <a:softEdge rad="63500"/>
          </a:effectLst>
        </p:spPr>
      </p:pic>
      <p:sp>
        <p:nvSpPr>
          <p:cNvPr id="14" name="Стрелка вправо 13"/>
          <p:cNvSpPr/>
          <p:nvPr/>
        </p:nvSpPr>
        <p:spPr>
          <a:xfrm>
            <a:off x="7047130" y="4065132"/>
            <a:ext cx="469237" cy="5343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59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258793" y="2281735"/>
            <a:ext cx="9569823" cy="1683170"/>
          </a:xfrm>
          <a:prstGeom prst="ellipse">
            <a:avLst/>
          </a:prstGeom>
          <a:solidFill>
            <a:srgbClr val="FFCC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2808909" y="2666120"/>
            <a:ext cx="7604247" cy="914400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Практическая часть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87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88217" y="-140898"/>
            <a:ext cx="2141152" cy="247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61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46578" y="1117316"/>
            <a:ext cx="11825555" cy="3657599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   </a:t>
            </a:r>
            <a:r>
              <a:rPr lang="ru-RU" sz="40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Березовый лист который был пропитан ароматной смолой   сверкал в вечерних лугах</a:t>
            </a:r>
            <a:r>
              <a:rPr lang="ru-RU" sz="40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. </a:t>
            </a:r>
            <a:endParaRPr lang="ru-RU" sz="4000" b="1" dirty="0"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5461">
            <a:off x="10144110" y="4722597"/>
            <a:ext cx="1239563" cy="84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862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6998" y="1065944"/>
            <a:ext cx="10695398" cy="3657599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 </a:t>
            </a:r>
            <a:r>
              <a:rPr lang="ru-RU" sz="36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Березовый лист   , (  который  был  пропитан </a:t>
            </a:r>
          </a:p>
          <a:p>
            <a:pPr marL="18288" indent="0">
              <a:buNone/>
            </a:pPr>
            <a:r>
              <a:rPr lang="ru-RU" sz="3600" b="1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6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</a:p>
          <a:p>
            <a:pPr marL="18288" indent="0">
              <a:buNone/>
            </a:pPr>
            <a:r>
              <a:rPr lang="ru-RU" sz="36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ароматной смолой  ,  сверкал в вечерних лугах   . </a:t>
            </a:r>
            <a:endParaRPr lang="ru-RU" sz="3600" b="1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656059" y="2514600"/>
            <a:ext cx="1162521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5720564" y="2505181"/>
            <a:ext cx="2015876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7998432" y="2471861"/>
            <a:ext cx="3236360" cy="1369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7998432" y="2570285"/>
            <a:ext cx="3236360" cy="1969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453436" y="3819419"/>
            <a:ext cx="1839074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453436" y="3930723"/>
            <a:ext cx="1839074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Выгнутая вверх стрелка 15"/>
          <p:cNvSpPr/>
          <p:nvPr/>
        </p:nvSpPr>
        <p:spPr>
          <a:xfrm>
            <a:off x="4211922" y="1440853"/>
            <a:ext cx="2712860" cy="561856"/>
          </a:xfrm>
          <a:prstGeom prst="curvedDown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53345" y="4849158"/>
            <a:ext cx="62392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,  </a:t>
            </a:r>
            <a:r>
              <a:rPr lang="ru-RU" sz="48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(</a:t>
            </a:r>
            <a:r>
              <a:rPr lang="ru-RU" sz="36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2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который                   </a:t>
            </a:r>
            <a:r>
              <a:rPr lang="ru-RU" sz="48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) </a:t>
            </a:r>
            <a:r>
              <a:rPr lang="ru-RU" sz="40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, </a:t>
            </a:r>
            <a:endParaRPr lang="ru-RU" sz="4000" dirty="0"/>
          </a:p>
        </p:txBody>
      </p:sp>
      <p:sp>
        <p:nvSpPr>
          <p:cNvPr id="19" name="Левая круглая скобка 18"/>
          <p:cNvSpPr/>
          <p:nvPr/>
        </p:nvSpPr>
        <p:spPr>
          <a:xfrm>
            <a:off x="1150705" y="1830512"/>
            <a:ext cx="226009" cy="809946"/>
          </a:xfrm>
          <a:prstGeom prst="leftBracke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Левая круглая скобка 19"/>
          <p:cNvSpPr/>
          <p:nvPr/>
        </p:nvSpPr>
        <p:spPr>
          <a:xfrm flipH="1" flipV="1">
            <a:off x="10767316" y="3062549"/>
            <a:ext cx="205484" cy="881013"/>
          </a:xfrm>
          <a:prstGeom prst="leftBracke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Двойные круглые скобки 20"/>
          <p:cNvSpPr/>
          <p:nvPr/>
        </p:nvSpPr>
        <p:spPr>
          <a:xfrm>
            <a:off x="1958213" y="4932555"/>
            <a:ext cx="7534388" cy="749808"/>
          </a:xfrm>
          <a:prstGeom prst="bracketPair">
            <a:avLst/>
          </a:prstGeom>
          <a:ln w="571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2286959" y="5307459"/>
            <a:ext cx="774740" cy="428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4053690" y="5558857"/>
            <a:ext cx="1514662" cy="102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5852614" y="5458904"/>
            <a:ext cx="1485909" cy="4119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5853685" y="5558857"/>
            <a:ext cx="1484838" cy="785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8273416" y="5376061"/>
            <a:ext cx="1035637" cy="327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8285580" y="5457008"/>
            <a:ext cx="1035637" cy="327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Выгнутая вверх стрелка 39"/>
          <p:cNvSpPr/>
          <p:nvPr/>
        </p:nvSpPr>
        <p:spPr>
          <a:xfrm>
            <a:off x="2857924" y="4479532"/>
            <a:ext cx="2125042" cy="411075"/>
          </a:xfrm>
          <a:prstGeom prst="curvedDown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361501" y="4110200"/>
            <a:ext cx="1191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КАКОЙ ?</a:t>
            </a: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5083858" y="1057179"/>
            <a:ext cx="1191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КАКОЙ 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8136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66146" y="502923"/>
            <a:ext cx="11247718" cy="3657599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Я очень рано понял  что человека создает его сопротивление окружающей среде. </a:t>
            </a:r>
            <a:endParaRPr lang="ru-RU" sz="4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3357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Базовая">
  <a:themeElements>
    <a:clrScheme name="Другая 4">
      <a:dk1>
        <a:srgbClr val="244C24"/>
      </a:dk1>
      <a:lt1>
        <a:srgbClr val="244C24"/>
      </a:lt1>
      <a:dk2>
        <a:srgbClr val="244C24"/>
      </a:dk2>
      <a:lt2>
        <a:srgbClr val="244C24"/>
      </a:lt2>
      <a:accent1>
        <a:srgbClr val="244C24"/>
      </a:accent1>
      <a:accent2>
        <a:srgbClr val="FFFF00"/>
      </a:accent2>
      <a:accent3>
        <a:srgbClr val="FFFF00"/>
      </a:accent3>
      <a:accent4>
        <a:srgbClr val="244C24"/>
      </a:accent4>
      <a:accent5>
        <a:srgbClr val="244C24"/>
      </a:accent5>
      <a:accent6>
        <a:srgbClr val="244C24"/>
      </a:accent6>
      <a:hlink>
        <a:srgbClr val="8E58B6"/>
      </a:hlink>
      <a:folHlink>
        <a:srgbClr val="7F6F6F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Базовая">
  <a:themeElements>
    <a:clrScheme name="Другая 4">
      <a:dk1>
        <a:srgbClr val="244C24"/>
      </a:dk1>
      <a:lt1>
        <a:srgbClr val="244C24"/>
      </a:lt1>
      <a:dk2>
        <a:srgbClr val="244C24"/>
      </a:dk2>
      <a:lt2>
        <a:srgbClr val="244C24"/>
      </a:lt2>
      <a:accent1>
        <a:srgbClr val="244C24"/>
      </a:accent1>
      <a:accent2>
        <a:srgbClr val="FFFF00"/>
      </a:accent2>
      <a:accent3>
        <a:srgbClr val="FFFF00"/>
      </a:accent3>
      <a:accent4>
        <a:srgbClr val="244C24"/>
      </a:accent4>
      <a:accent5>
        <a:srgbClr val="244C24"/>
      </a:accent5>
      <a:accent6>
        <a:srgbClr val="244C24"/>
      </a:accent6>
      <a:hlink>
        <a:srgbClr val="8E58B6"/>
      </a:hlink>
      <a:folHlink>
        <a:srgbClr val="7F6F6F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42985</TotalTime>
  <Words>684</Words>
  <Application>Microsoft Office PowerPoint</Application>
  <PresentationFormat>Широкоэкранный</PresentationFormat>
  <Paragraphs>79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19</vt:i4>
      </vt:variant>
    </vt:vector>
  </HeadingPairs>
  <TitlesOfParts>
    <vt:vector size="31" baseType="lpstr">
      <vt:lpstr>Arial</vt:lpstr>
      <vt:lpstr>Calibri</vt:lpstr>
      <vt:lpstr>Calibri Light</vt:lpstr>
      <vt:lpstr>Constantia</vt:lpstr>
      <vt:lpstr>Palatino Linotype</vt:lpstr>
      <vt:lpstr>Times New Roman</vt:lpstr>
      <vt:lpstr>Wingdings</vt:lpstr>
      <vt:lpstr>Wingdings 2</vt:lpstr>
      <vt:lpstr>HDOfficeLightV0</vt:lpstr>
      <vt:lpstr>2_Базовая</vt:lpstr>
      <vt:lpstr>4_Базовая</vt:lpstr>
      <vt:lpstr>Тема Office</vt:lpstr>
      <vt:lpstr>1. Итак, в VIII явлении четвертого действия:  Г-жа Простакова предлагает Стародуму и Правдину проэкзаменовать сына в науках, которым «всем» обучен Митрофан. (Правдин)  «Чему ж бы, например? »  - (Митрофан) «Вот, грамматике» . - «Вижу. Это грамматика. Что ж вы в ней знаете? » - «Много. Существительна да прилагательна.. » - «Дверь, например, какое имя: существительное или прилагательное? » - «Дверь, котора дверь? » - «Котора дверь! Вот эта» . - «Эта? Прилагательна» . - «Почему же? » - «Потому что она приложена к своему месту. Вон у чулана шеста неделя дверь стоит еще не навешена: так та покамест существительна» . - «Так поэтому у тебя слово дурак прилагательное, потому что оно прилагается к глупому человеку? » - «И ведомо» . Комизм этого диалога, в конце которого выясняется, что самая ненужная наука - география (ведь это, по словам г-жи Простаковой, «наука-то не дворянская» , а «дело извозчиков») , способен понять любой школьник. Ведь «существительные» и «прилагательные» известны сегодня каждому уже со второго - третьего класса (а великовозрастный недоросль XVIII века этого не знает!). </vt:lpstr>
      <vt:lpstr>Тема урока :     «Повторение по теме СПП»</vt:lpstr>
      <vt:lpstr>Тема урока : «Повторение по теме СПП»</vt:lpstr>
      <vt:lpstr>Презентация PowerPoint</vt:lpstr>
      <vt:lpstr>Презентация PowerPoint</vt:lpstr>
      <vt:lpstr>Практическая часть</vt:lpstr>
      <vt:lpstr>Презентация PowerPoint</vt:lpstr>
      <vt:lpstr>Презентация PowerPoint</vt:lpstr>
      <vt:lpstr>Презентация PowerPoint</vt:lpstr>
      <vt:lpstr>Я очень рано понял  , (что человека создает   его сопротивление окружающей среде. </vt:lpstr>
      <vt:lpstr>Презентация PowerPoint</vt:lpstr>
      <vt:lpstr>Презентация PowerPoint</vt:lpstr>
      <vt:lpstr>Закрепление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ПРИЛАГАТЕЛЬНЫЕ</dc:title>
  <dc:creator>Рагиф Ахмедов</dc:creator>
  <cp:lastModifiedBy>ASUS-PC</cp:lastModifiedBy>
  <cp:revision>437</cp:revision>
  <cp:lastPrinted>2021-05-18T17:42:18Z</cp:lastPrinted>
  <dcterms:created xsi:type="dcterms:W3CDTF">2018-02-16T19:11:50Z</dcterms:created>
  <dcterms:modified xsi:type="dcterms:W3CDTF">2021-08-04T08:25:07Z</dcterms:modified>
</cp:coreProperties>
</file>